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9144000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  <p:embeddedFont>
      <p:font typeface="Gill Sans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GillSans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Gill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39686" marR="3968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find out about the background of the participants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establish formal prerequisites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sensitize participants to potential gaps in their background knowledge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affirm the students’ qualifications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Title Page - Cal Pol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idx="1" type="body"/>
          </p:nvPr>
        </p:nvSpPr>
        <p:spPr>
          <a:xfrm>
            <a:off x="1876710" y="4572000"/>
            <a:ext cx="5390580" cy="13047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"/>
              <a:defRPr/>
            </a:lvl1pPr>
            <a:lvl2pPr indent="-342900" lvl="1" marL="91440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3055317" y="3645296"/>
            <a:ext cx="3033367" cy="4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"/>
              <a:defRPr/>
            </a:lvl1pPr>
            <a:lvl2pPr indent="-342900" lvl="1" marL="91440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type="title"/>
          </p:nvPr>
        </p:nvSpPr>
        <p:spPr>
          <a:xfrm>
            <a:off x="685800" y="381793"/>
            <a:ext cx="77724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 rot="95652">
            <a:off x="8549828" y="6498477"/>
            <a:ext cx="228601" cy="22374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- Title and Content 2 Columns" showMasterSp="0">
  <p:cSld name="484-W16- Title and Content 2 Column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>
            <a:off x="12699" y="6362700"/>
            <a:ext cx="1341440" cy="495300"/>
            <a:chOff x="0" y="0"/>
            <a:chExt cx="1341439" cy="495300"/>
          </a:xfrm>
        </p:grpSpPr>
        <p:pic>
          <p:nvPicPr>
            <p:cNvPr descr="image2.png" id="28" name="Google Shape;2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3"/>
            <p:cNvSpPr/>
            <p:nvPr/>
          </p:nvSpPr>
          <p:spPr>
            <a:xfrm>
              <a:off x="0" y="0"/>
              <a:ext cx="1341439" cy="495300"/>
            </a:xfrm>
            <a:prstGeom prst="rect">
              <a:avLst/>
            </a:prstGeom>
            <a:solidFill>
              <a:srgbClr val="F8FC84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0" name="Google Shape;30;p3"/>
          <p:cNvSpPr txBox="1"/>
          <p:nvPr/>
        </p:nvSpPr>
        <p:spPr>
          <a:xfrm>
            <a:off x="3069431" y="6553596"/>
            <a:ext cx="29845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 rot="5251">
            <a:off x="8897115" y="6529254"/>
            <a:ext cx="187785" cy="162192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Title and Content" showMasterSp="0">
  <p:cSld name="484-W16 - Title and Content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4"/>
          <p:cNvGrpSpPr/>
          <p:nvPr/>
        </p:nvGrpSpPr>
        <p:grpSpPr>
          <a:xfrm>
            <a:off x="12699" y="6362700"/>
            <a:ext cx="1341440" cy="495300"/>
            <a:chOff x="0" y="0"/>
            <a:chExt cx="1341439" cy="495300"/>
          </a:xfrm>
        </p:grpSpPr>
        <p:pic>
          <p:nvPicPr>
            <p:cNvPr descr="image2.png"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8;p4"/>
            <p:cNvSpPr/>
            <p:nvPr/>
          </p:nvSpPr>
          <p:spPr>
            <a:xfrm>
              <a:off x="0" y="0"/>
              <a:ext cx="1341439" cy="495300"/>
            </a:xfrm>
            <a:prstGeom prst="rect">
              <a:avLst/>
            </a:prstGeom>
            <a:solidFill>
              <a:srgbClr val="F8FC84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9" name="Google Shape;39;p4"/>
          <p:cNvSpPr txBox="1"/>
          <p:nvPr/>
        </p:nvSpPr>
        <p:spPr>
          <a:xfrm>
            <a:off x="3069431" y="6553596"/>
            <a:ext cx="29845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Title, Content, Image Lef" showMasterSp="0">
  <p:cSld name="484-W16 - Title, Content, Image Lef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12699" y="6362700"/>
            <a:ext cx="1341440" cy="495300"/>
            <a:chOff x="0" y="0"/>
            <a:chExt cx="1341439" cy="495300"/>
          </a:xfrm>
        </p:grpSpPr>
        <p:pic>
          <p:nvPicPr>
            <p:cNvPr descr="image2.png" id="46" name="Google Shape;4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5"/>
            <p:cNvSpPr/>
            <p:nvPr/>
          </p:nvSpPr>
          <p:spPr>
            <a:xfrm>
              <a:off x="0" y="0"/>
              <a:ext cx="1341439" cy="495300"/>
            </a:xfrm>
            <a:prstGeom prst="rect">
              <a:avLst/>
            </a:prstGeom>
            <a:solidFill>
              <a:srgbClr val="F8FC84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8" name="Google Shape;48;p5"/>
          <p:cNvSpPr txBox="1"/>
          <p:nvPr/>
        </p:nvSpPr>
        <p:spPr>
          <a:xfrm>
            <a:off x="3069431" y="6553596"/>
            <a:ext cx="29845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320674" y="-1"/>
            <a:ext cx="3257188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22262" y="1612900"/>
            <a:ext cx="3254012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New Section" showMasterSp="0">
  <p:cSld name="484-W16 - New Section">
    <p:bg>
      <p:bgPr>
        <a:solidFill>
          <a:srgbClr val="FDFDC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12699" y="6362700"/>
            <a:ext cx="1341440" cy="495300"/>
            <a:chOff x="0" y="0"/>
            <a:chExt cx="1341439" cy="495300"/>
          </a:xfrm>
        </p:grpSpPr>
        <p:pic>
          <p:nvPicPr>
            <p:cNvPr descr="image2.png" id="55" name="Google Shape;5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6"/>
            <p:cNvSpPr/>
            <p:nvPr/>
          </p:nvSpPr>
          <p:spPr>
            <a:xfrm>
              <a:off x="0" y="0"/>
              <a:ext cx="1341439" cy="495300"/>
            </a:xfrm>
            <a:prstGeom prst="rect">
              <a:avLst/>
            </a:prstGeom>
            <a:solidFill>
              <a:srgbClr val="F8FC84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7" name="Google Shape;57;p6"/>
          <p:cNvSpPr/>
          <p:nvPr/>
        </p:nvSpPr>
        <p:spPr>
          <a:xfrm>
            <a:off x="1328165" y="1295400"/>
            <a:ext cx="6500370" cy="315288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>
              <a:srgbClr val="000000">
                <a:alpha val="49803"/>
              </a:srgbClr>
            </a:outerShdw>
          </a:effectLst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600"/>
              <a:buFont typeface="Source Sans Pro"/>
              <a:buNone/>
            </a:pPr>
            <a:r>
              <a:t/>
            </a:r>
            <a:endParaRPr b="0" i="0" sz="2600" u="none" cap="none" strike="noStrike">
              <a:solidFill>
                <a:srgbClr val="6C6C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322920" y="-1"/>
            <a:ext cx="6498160" cy="3248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  <a:defRPr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A0A53"/>
              </a:buClr>
              <a:buSzPts val="1800"/>
              <a:buFont typeface="Arial Rounded"/>
              <a:buNone/>
              <a:defRPr b="1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42AA"/>
              </a:buClr>
              <a:buSzPts val="1600"/>
              <a:buFont typeface="Source Sans Pro"/>
              <a:buNone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1FF"/>
              </a:buClr>
              <a:buSzPts val="1400"/>
              <a:buFont typeface="Source Sans Pro"/>
              <a:buNone/>
              <a:defRPr sz="1400">
                <a:solidFill>
                  <a:srgbClr val="0061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A88FE"/>
              </a:buClr>
              <a:buSzPts val="1200"/>
              <a:buFont typeface="Source Sans Pro"/>
              <a:buNone/>
              <a:defRPr sz="1200">
                <a:solidFill>
                  <a:srgbClr val="3A88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4A7FE"/>
              </a:buClr>
              <a:buSzPts val="1100"/>
              <a:buFont typeface="Source Sans Pro"/>
              <a:buNone/>
              <a:defRPr sz="1100">
                <a:solidFill>
                  <a:srgbClr val="74A7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 rot="-78018">
            <a:off x="8879229" y="6529254"/>
            <a:ext cx="213067" cy="162192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References" showMasterSp="0">
  <p:cSld name="484-W16 - Reference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12699" y="6362700"/>
            <a:ext cx="1341440" cy="495300"/>
            <a:chOff x="0" y="0"/>
            <a:chExt cx="1341439" cy="495300"/>
          </a:xfrm>
        </p:grpSpPr>
        <p:pic>
          <p:nvPicPr>
            <p:cNvPr descr="image2.png" id="64" name="Google Shape;6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7"/>
            <p:cNvSpPr/>
            <p:nvPr/>
          </p:nvSpPr>
          <p:spPr>
            <a:xfrm>
              <a:off x="0" y="0"/>
              <a:ext cx="1341439" cy="495300"/>
            </a:xfrm>
            <a:prstGeom prst="rect">
              <a:avLst/>
            </a:prstGeom>
            <a:solidFill>
              <a:srgbClr val="F8FC84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6" name="Google Shape;66;p7"/>
          <p:cNvSpPr txBox="1"/>
          <p:nvPr/>
        </p:nvSpPr>
        <p:spPr>
          <a:xfrm>
            <a:off x="3069431" y="6553596"/>
            <a:ext cx="29845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  <a:defRPr sz="1400">
                <a:solidFill>
                  <a:srgbClr val="1A0A53"/>
                </a:solidFill>
              </a:defRPr>
            </a:lvl1pPr>
            <a:lvl2pPr indent="-29527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7E79"/>
              </a:buClr>
              <a:buSzPts val="1050"/>
              <a:buFont typeface="Arial"/>
              <a:buChar char=""/>
              <a:defRPr sz="1400">
                <a:solidFill>
                  <a:srgbClr val="1A0A53"/>
                </a:solidFill>
              </a:defRPr>
            </a:lvl2pPr>
            <a:lvl3pPr indent="-2952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Arial"/>
              <a:buChar char=""/>
              <a:defRPr sz="1400">
                <a:solidFill>
                  <a:srgbClr val="1A0A53"/>
                </a:solidFill>
              </a:defRPr>
            </a:lvl3pPr>
            <a:lvl4pPr indent="-29527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D479"/>
              </a:buClr>
              <a:buSzPts val="1050"/>
              <a:buFont typeface="Arial"/>
              <a:buChar char=""/>
              <a:defRPr>
                <a:solidFill>
                  <a:srgbClr val="1A0A53"/>
                </a:solidFill>
              </a:defRPr>
            </a:lvl4pPr>
            <a:lvl5pPr indent="-295275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C79"/>
              </a:buClr>
              <a:buSzPts val="1050"/>
              <a:buFont typeface="Arial"/>
              <a:buChar char=""/>
              <a:defRPr>
                <a:solidFill>
                  <a:srgbClr val="1A0A53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6pPr>
            <a:lvl7pPr indent="-342900" lvl="6" marL="32004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7pPr>
            <a:lvl8pPr indent="-342900" lvl="7" marL="36576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8pPr>
            <a:lvl9pPr indent="-342900" lvl="8" marL="41148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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hyperlink" Target="mailto:fkurfess@calpoly.edu" TargetMode="Externa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6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" y="6375400"/>
            <a:ext cx="1295401" cy="482600"/>
            <a:chOff x="0" y="0"/>
            <a:chExt cx="1295400" cy="482600"/>
          </a:xfrm>
        </p:grpSpPr>
        <p:pic>
          <p:nvPicPr>
            <p:cNvPr descr="cp-c100.gif" id="7" name="Google Shape;7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2700" y="76200"/>
              <a:ext cx="1270001" cy="36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"/>
            <p:cNvSpPr/>
            <p:nvPr/>
          </p:nvSpPr>
          <p:spPr>
            <a:xfrm>
              <a:off x="0" y="0"/>
              <a:ext cx="1295400" cy="482600"/>
            </a:xfrm>
            <a:prstGeom prst="rect">
              <a:avLst/>
            </a:prstGeom>
            <a:solidFill>
              <a:srgbClr val="F8FC85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9;p1"/>
          <p:cNvGrpSpPr/>
          <p:nvPr/>
        </p:nvGrpSpPr>
        <p:grpSpPr>
          <a:xfrm>
            <a:off x="8178800" y="6400798"/>
            <a:ext cx="698500" cy="419102"/>
            <a:chOff x="0" y="-1"/>
            <a:chExt cx="698500" cy="419101"/>
          </a:xfrm>
        </p:grpSpPr>
        <p:pic>
          <p:nvPicPr>
            <p:cNvPr descr="nav_home.png" id="10" name="Google Shape;10;p1">
              <a:hlinkClick action="ppaction://hlinkshowjump?jump=firstslide"/>
            </p:cNvPr>
            <p:cNvPicPr preferRelativeResize="0"/>
            <p:nvPr/>
          </p:nvPicPr>
          <p:blipFill rotWithShape="1">
            <a:blip r:embed="rId2">
              <a:alphaModFix amt="60000"/>
            </a:blip>
            <a:srcRect b="0" l="0" r="0" t="0"/>
            <a:stretch/>
          </p:blipFill>
          <p:spPr>
            <a:xfrm>
              <a:off x="0" y="114300"/>
              <a:ext cx="190500" cy="190500"/>
            </a:xfrm>
            <a:prstGeom prst="rect">
              <a:avLst/>
            </a:prstGeom>
            <a:noFill/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</p:pic>
        <p:sp>
          <p:nvSpPr>
            <p:cNvPr id="11" name="Google Shape;11;p1">
              <a:hlinkClick action="ppaction://hlinkshowjump?jump=nextslide"/>
            </p:cNvPr>
            <p:cNvSpPr/>
            <p:nvPr/>
          </p:nvSpPr>
          <p:spPr>
            <a:xfrm>
              <a:off x="5969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Google Shape;12;p1">
              <a:hlinkClick action="ppaction://hlinkshowjump?jump=previousslide"/>
            </p:cNvPr>
            <p:cNvSpPr/>
            <p:nvPr/>
          </p:nvSpPr>
          <p:spPr>
            <a:xfrm>
              <a:off x="254000" y="114300"/>
              <a:ext cx="101600" cy="190500"/>
            </a:xfrm>
            <a:custGeom>
              <a:rect b="b" l="l" r="r" t="t"/>
              <a:pathLst>
                <a:path extrusionOk="0" h="21600" w="21600">
                  <a:moveTo>
                    <a:pt x="21600" y="152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6400"/>
                  </a:lnTo>
                  <a:lnTo>
                    <a:pt x="21600" y="6400"/>
                  </a:lnTo>
                  <a:lnTo>
                    <a:pt x="21600" y="152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5400000">
              <a:off x="425450" y="-44451"/>
              <a:ext cx="101601" cy="190501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 rot="-5400000">
              <a:off x="425450" y="273050"/>
              <a:ext cx="101601" cy="190500"/>
            </a:xfrm>
            <a:custGeom>
              <a:rect b="b" l="l" r="r" t="t"/>
              <a:pathLst>
                <a:path extrusionOk="0" h="21600" w="21600">
                  <a:moveTo>
                    <a:pt x="21600" y="14133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7467"/>
                  </a:lnTo>
                  <a:lnTo>
                    <a:pt x="21600" y="7467"/>
                  </a:lnTo>
                  <a:lnTo>
                    <a:pt x="21600" y="141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2011-CSE-Logo-512.jpg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type="title"/>
          </p:nvPr>
        </p:nvSpPr>
        <p:spPr>
          <a:xfrm>
            <a:off x="685800" y="381793"/>
            <a:ext cx="77724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 rot="95652">
            <a:off x="8549828" y="6498477"/>
            <a:ext cx="228601" cy="22374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3055317" y="6362700"/>
            <a:ext cx="3033367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33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fkurfess@calpoly.edu</a:t>
            </a:r>
            <a:endParaRPr/>
          </a:p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199" y="1808162"/>
            <a:ext cx="8228014" cy="4524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4170" lvl="0" marL="457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20"/>
              <a:buFont typeface="Arial"/>
              <a:buChar char="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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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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"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hyperlink" Target="mailto:fkurfess@calpoly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ieeexplore.ieee.org/stamp/stamp.jsp?tp=&amp;arnumber=6339281&amp;isnumber=6339279" TargetMode="External"/><Relationship Id="rId4" Type="http://schemas.openxmlformats.org/officeDocument/2006/relationships/image" Target="../media/image4.gif"/><Relationship Id="rId5" Type="http://schemas.openxmlformats.org/officeDocument/2006/relationships/hyperlink" Target="http://ieeexplore.ieee.org/stamp/stamp.jsp?tp=&amp;arnumber=6339281&amp;isnumber=633927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ieeexplore.ieee.org/stamp/stamp.jsp?tp=&amp;arnumber=6339281&amp;isnumber=6339279" TargetMode="External"/><Relationship Id="rId4" Type="http://schemas.openxmlformats.org/officeDocument/2006/relationships/image" Target="../media/image6.gif"/><Relationship Id="rId5" Type="http://schemas.openxmlformats.org/officeDocument/2006/relationships/hyperlink" Target="http://ieeexplore.ieee.org/stamp/stamp.jsp?tp=&amp;arnumber=6339281&amp;isnumber=633927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3.bp.blogspot.com/-6j6lwSZNTrQ/WtsKaSmHHkI/AAAAAAAADik/0BcNECern-IHruy7JM3-AtwH1Wh5wT-jwCLcBGAs/s1600/1234.jpg" TargetMode="External"/><Relationship Id="rId10" Type="http://schemas.openxmlformats.org/officeDocument/2006/relationships/image" Target="../media/image10.png"/><Relationship Id="rId13" Type="http://schemas.openxmlformats.org/officeDocument/2006/relationships/hyperlink" Target="https://www.kurzweilai.net/intelligence-augmentation-device-lets-users-speak-silently-with-a-computer-by-just-thinking" TargetMode="External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hyperlink" Target="https://www.kurzweilai.net/images/Warrior_Web_Boston_Dynamics_sent.jpg" TargetMode="External"/><Relationship Id="rId15" Type="http://schemas.openxmlformats.org/officeDocument/2006/relationships/hyperlink" Target="https://upload.wikimedia.org/wikipedia/en/2/28/Westworld_season_1.png" TargetMode="External"/><Relationship Id="rId14" Type="http://schemas.openxmlformats.org/officeDocument/2006/relationships/image" Target="../media/image12.png"/><Relationship Id="rId16" Type="http://schemas.openxmlformats.org/officeDocument/2006/relationships/image" Target="../media/image9.png"/><Relationship Id="rId5" Type="http://schemas.openxmlformats.org/officeDocument/2006/relationships/hyperlink" Target="http://happiestkidintheworld.com/wp-content/uploads/2013/09/superman-12268.gif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://happiestkidintheworld.com/wp-content/uploads/2013/09/wonderwoman.jpg" TargetMode="External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ymbiotic-autonomous-systems.ieee.org/" TargetMode="External"/><Relationship Id="rId4" Type="http://schemas.openxmlformats.org/officeDocument/2006/relationships/hyperlink" Target="https://symbiotic-autonomous-systems.ieee.org/images/files/images/IEEE-TreeV9QRlinks1-1.pdf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symbiotic-autonomous-systems.ieee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gif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gif"/><Relationship Id="rId4" Type="http://schemas.openxmlformats.org/officeDocument/2006/relationships/image" Target="../media/image15.gif"/><Relationship Id="rId5" Type="http://schemas.openxmlformats.org/officeDocument/2006/relationships/hyperlink" Target="http://ieeexplore.ieee.org/stamp/stamp.jsp?tp=&amp;arnumber=6339281&amp;isnumber=633927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x.doi.org/10.1016/j.cag.2013.09.002" TargetMode="External"/><Relationship Id="rId4" Type="http://schemas.openxmlformats.org/officeDocument/2006/relationships/hyperlink" Target="http://ieeexplore.ieee.org/stamp/stamp.jsp?tp=&amp;arnumber=6339281&amp;isnumber=633927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-1" y="6375400"/>
            <a:ext cx="1295401" cy="482600"/>
            <a:chOff x="0" y="0"/>
            <a:chExt cx="1295400" cy="482600"/>
          </a:xfrm>
        </p:grpSpPr>
        <p:pic>
          <p:nvPicPr>
            <p:cNvPr descr="cp-c100.gif" id="75" name="Google Shape;7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76200"/>
              <a:ext cx="1270001" cy="36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8"/>
            <p:cNvSpPr/>
            <p:nvPr/>
          </p:nvSpPr>
          <p:spPr>
            <a:xfrm>
              <a:off x="0" y="0"/>
              <a:ext cx="1295400" cy="482600"/>
            </a:xfrm>
            <a:prstGeom prst="rect">
              <a:avLst/>
            </a:prstGeom>
            <a:solidFill>
              <a:srgbClr val="F8FC85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178800" y="6400798"/>
            <a:ext cx="698500" cy="419102"/>
            <a:chOff x="0" y="-1"/>
            <a:chExt cx="698500" cy="419101"/>
          </a:xfrm>
        </p:grpSpPr>
        <p:pic>
          <p:nvPicPr>
            <p:cNvPr descr="nav_home.png" id="78" name="Google Shape;78;p8">
              <a:hlinkClick action="ppaction://hlinkshowjump?jump=firstslide"/>
            </p:cNvPr>
            <p:cNvPicPr preferRelativeResize="0"/>
            <p:nvPr/>
          </p:nvPicPr>
          <p:blipFill rotWithShape="1">
            <a:blip r:embed="rId4">
              <a:alphaModFix amt="60000"/>
            </a:blip>
            <a:srcRect b="0" l="0" r="0" t="0"/>
            <a:stretch/>
          </p:blipFill>
          <p:spPr>
            <a:xfrm>
              <a:off x="0" y="114300"/>
              <a:ext cx="190500" cy="190500"/>
            </a:xfrm>
            <a:prstGeom prst="rect">
              <a:avLst/>
            </a:prstGeom>
            <a:noFill/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</p:pic>
        <p:sp>
          <p:nvSpPr>
            <p:cNvPr id="79" name="Google Shape;79;p8">
              <a:hlinkClick action="ppaction://hlinkshowjump?jump=nextslide"/>
            </p:cNvPr>
            <p:cNvSpPr/>
            <p:nvPr/>
          </p:nvSpPr>
          <p:spPr>
            <a:xfrm>
              <a:off x="5969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8">
              <a:hlinkClick action="ppaction://hlinkshowjump?jump=previousslide"/>
            </p:cNvPr>
            <p:cNvSpPr/>
            <p:nvPr/>
          </p:nvSpPr>
          <p:spPr>
            <a:xfrm>
              <a:off x="254000" y="114300"/>
              <a:ext cx="101600" cy="190500"/>
            </a:xfrm>
            <a:custGeom>
              <a:rect b="b" l="l" r="r" t="t"/>
              <a:pathLst>
                <a:path extrusionOk="0" h="21600" w="21600">
                  <a:moveTo>
                    <a:pt x="21600" y="152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6400"/>
                  </a:lnTo>
                  <a:lnTo>
                    <a:pt x="21600" y="6400"/>
                  </a:lnTo>
                  <a:lnTo>
                    <a:pt x="21600" y="152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rot="5400000">
              <a:off x="425450" y="-44451"/>
              <a:ext cx="101601" cy="190501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425450" y="273050"/>
              <a:ext cx="101601" cy="190500"/>
            </a:xfrm>
            <a:custGeom>
              <a:rect b="b" l="l" r="r" t="t"/>
              <a:pathLst>
                <a:path extrusionOk="0" h="21600" w="21600">
                  <a:moveTo>
                    <a:pt x="21600" y="14133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7467"/>
                  </a:lnTo>
                  <a:lnTo>
                    <a:pt x="21600" y="7467"/>
                  </a:lnTo>
                  <a:lnTo>
                    <a:pt x="21600" y="141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2011-CSE-Logo-512.jpg" id="83" name="Google Shape;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" type="body"/>
          </p:nvPr>
        </p:nvSpPr>
        <p:spPr>
          <a:xfrm>
            <a:off x="1876710" y="4572000"/>
            <a:ext cx="5390580" cy="13047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Professor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Computer Science Department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California Polytechnic State University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San Luis Obispo, CA, U.S.A.</a:t>
            </a:r>
            <a:endParaRPr/>
          </a:p>
        </p:txBody>
      </p:sp>
      <p:sp>
        <p:nvSpPr>
          <p:cNvPr id="85" name="Google Shape;85;p8"/>
          <p:cNvSpPr txBox="1"/>
          <p:nvPr>
            <p:ph idx="2" type="body"/>
          </p:nvPr>
        </p:nvSpPr>
        <p:spPr>
          <a:xfrm>
            <a:off x="3055317" y="3645296"/>
            <a:ext cx="3033367" cy="4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0433FF"/>
                </a:solidFill>
              </a:rPr>
              <a:t>Franz J. Kurfess</a:t>
            </a:r>
            <a:endParaRPr/>
          </a:p>
        </p:txBody>
      </p:sp>
      <p:sp>
        <p:nvSpPr>
          <p:cNvPr id="86" name="Google Shape;86;p8"/>
          <p:cNvSpPr txBox="1"/>
          <p:nvPr>
            <p:ph type="title"/>
          </p:nvPr>
        </p:nvSpPr>
        <p:spPr>
          <a:xfrm>
            <a:off x="685800" y="381793"/>
            <a:ext cx="77724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Interaction in Augmented and Virtual Reality</a:t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 rot="95652">
            <a:off x="8578403" y="6498477"/>
            <a:ext cx="171451" cy="22374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55317" y="6362700"/>
            <a:ext cx="3033367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33FF"/>
                </a:solid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fkurfess@calpoly.edu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VR/AR History</a:t>
            </a:r>
            <a:endParaRPr/>
          </a:p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1" name="Google Shape;151;p17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VR/AR Technology</a:t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1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Oculus Rift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DK 1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DK2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Consumer Version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HTC Vive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1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2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Google Glass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1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 strike="sngStrike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2??</a:t>
            </a:r>
            <a:endParaRPr strike="sngStrike"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MS Hololens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1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2019: Version 2</a:t>
            </a:r>
            <a:endParaRPr sz="1600">
              <a:solidFill>
                <a:srgbClr val="0042A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Apple Vision Pro</a:t>
            </a:r>
            <a:endParaRPr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and Augmented Reality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0035" lvl="0" marL="28003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en-US" sz="1764"/>
              <a:t>a virtual world co-exists and is enmeshed with the real (physical) world</a:t>
            </a:r>
            <a:endParaRPr/>
          </a:p>
          <a:p>
            <a:pPr indent="-280035" lvl="0" marL="280035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323"/>
              <a:buChar char="●"/>
            </a:pPr>
            <a:r>
              <a:rPr lang="en-US" sz="1764"/>
              <a:t>both worlds have 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3D existence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geometric and photometric properties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dynamic evolvement over times</a:t>
            </a:r>
            <a:endParaRPr/>
          </a:p>
          <a:p>
            <a:pPr indent="-280035" lvl="0" marL="280035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323"/>
              <a:buChar char="●"/>
            </a:pPr>
            <a:r>
              <a:rPr lang="en-US" sz="1764"/>
              <a:t>relationships between the two worlds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one world influences or adapts to the other</a:t>
            </a:r>
            <a:endParaRPr/>
          </a:p>
          <a:p>
            <a:pPr indent="-215384" lvl="2" marL="8874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9"/>
              <a:buChar char=""/>
            </a:pPr>
            <a:r>
              <a:rPr lang="en-US" sz="1372"/>
              <a:t>may be one-way or mutual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both worlds should be reasonably consistent</a:t>
            </a:r>
            <a:endParaRPr/>
          </a:p>
          <a:p>
            <a:pPr indent="-215384" lvl="2" marL="8874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9"/>
              <a:buChar char=""/>
            </a:pPr>
            <a:r>
              <a:rPr lang="en-US" sz="1372"/>
              <a:t>may be subjective: from the user’s perspective</a:t>
            </a:r>
            <a:endParaRPr/>
          </a:p>
          <a:p>
            <a:pPr indent="-280035" lvl="0" marL="280035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323"/>
              <a:buChar char="●"/>
            </a:pPr>
            <a:r>
              <a:rPr lang="en-US" sz="1764"/>
              <a:t>human involvement 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closes interaction loop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interpretation of the relationships between the two worlds</a:t>
            </a:r>
            <a:endParaRPr/>
          </a:p>
          <a:p>
            <a:pPr indent="-263854" lvl="1" marL="6061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76"/>
              <a:buChar char=""/>
            </a:pPr>
            <a:r>
              <a:rPr lang="en-US" sz="1568"/>
              <a:t>initiates and manipulates interaction</a:t>
            </a:r>
            <a:endParaRPr/>
          </a:p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Augmented Reality System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3255205" y="3289300"/>
            <a:ext cx="263359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Y. Ariyana and A. I. Wuryandari, 2013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5211005" y="1168003"/>
            <a:ext cx="263359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Y. Ariyana and A. I. Wuryandari, 2013</a:t>
            </a:r>
            <a:endParaRPr/>
          </a:p>
        </p:txBody>
      </p:sp>
      <p:grpSp>
        <p:nvGrpSpPr>
          <p:cNvPr id="175" name="Google Shape;175;p20"/>
          <p:cNvGrpSpPr/>
          <p:nvPr/>
        </p:nvGrpSpPr>
        <p:grpSpPr>
          <a:xfrm>
            <a:off x="0" y="1827560"/>
            <a:ext cx="9144000" cy="4922492"/>
            <a:chOff x="0" y="0"/>
            <a:chExt cx="9144000" cy="4922490"/>
          </a:xfrm>
        </p:grpSpPr>
        <p:pic>
          <p:nvPicPr>
            <p:cNvPr descr="6339281-fig-2-large.gif" id="176" name="Google Shape;17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4828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0"/>
            <p:cNvSpPr txBox="1"/>
            <p:nvPr/>
          </p:nvSpPr>
          <p:spPr>
            <a:xfrm>
              <a:off x="3244887" y="4643089"/>
              <a:ext cx="2633589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System Overview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-239775" y="5645149"/>
            <a:ext cx="441326" cy="29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E7A"/>
              </a:buClr>
              <a:buSzPts val="1300"/>
              <a:buFont typeface="Arial"/>
              <a:buNone/>
            </a:pPr>
            <a:r>
              <a:rPr b="1" i="0" lang="en-US" sz="1300" u="sng" cap="none" strike="noStrike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>
            <a:off x="-4348" y="1931329"/>
            <a:ext cx="9152697" cy="4977076"/>
            <a:chOff x="0" y="0"/>
            <a:chExt cx="9152695" cy="4977074"/>
          </a:xfrm>
        </p:grpSpPr>
        <p:pic>
          <p:nvPicPr>
            <p:cNvPr descr="6339281-fig-1-large.gif" id="187" name="Google Shape;18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4951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1"/>
            <p:cNvSpPr txBox="1"/>
            <p:nvPr/>
          </p:nvSpPr>
          <p:spPr>
            <a:xfrm>
              <a:off x="6519105" y="4697673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550862" y="-1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 &lt;-&gt; Virtuality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Continuum: Environment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552450" y="3946630"/>
            <a:ext cx="8039100" cy="216701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augmentation of the real environment through computational capabilities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extreme case: completely virtual, no connection to the real world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computational activities ultimately must happen in the real world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execution of a program on a physical computer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computing as “substrate” for a virtual environment</a:t>
            </a:r>
            <a:endParaRPr/>
          </a:p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196" name="Google Shape;196;p22"/>
          <p:cNvGrpSpPr/>
          <p:nvPr/>
        </p:nvGrpSpPr>
        <p:grpSpPr>
          <a:xfrm>
            <a:off x="-10319" y="6840083"/>
            <a:ext cx="9144001" cy="1689634"/>
            <a:chOff x="0" y="0"/>
            <a:chExt cx="9144000" cy="1689633"/>
          </a:xfrm>
        </p:grpSpPr>
        <p:pic>
          <p:nvPicPr>
            <p:cNvPr descr="6339281-fig-3-large.gif" id="197" name="Google Shape;19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1449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 txBox="1"/>
            <p:nvPr/>
          </p:nvSpPr>
          <p:spPr>
            <a:xfrm>
              <a:off x="3001205" y="1410232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  <p:grpSp>
        <p:nvGrpSpPr>
          <p:cNvPr id="199" name="Google Shape;199;p22"/>
          <p:cNvGrpSpPr/>
          <p:nvPr/>
        </p:nvGrpSpPr>
        <p:grpSpPr>
          <a:xfrm>
            <a:off x="351561" y="1747483"/>
            <a:ext cx="8420242" cy="1950094"/>
            <a:chOff x="-1" y="0"/>
            <a:chExt cx="8420240" cy="1950092"/>
          </a:xfrm>
        </p:grpSpPr>
        <p:sp>
          <p:nvSpPr>
            <p:cNvPr id="200" name="Google Shape;200;p22"/>
            <p:cNvSpPr/>
            <p:nvPr/>
          </p:nvSpPr>
          <p:spPr>
            <a:xfrm>
              <a:off x="118053" y="0"/>
              <a:ext cx="8302186" cy="1270000"/>
            </a:xfrm>
            <a:prstGeom prst="leftRightArrow">
              <a:avLst>
                <a:gd fmla="val 32000" name="adj1"/>
                <a:gd fmla="val 44000" name="adj2"/>
              </a:avLst>
            </a:prstGeom>
            <a:gradFill>
              <a:gsLst>
                <a:gs pos="0">
                  <a:srgbClr val="8EFA00"/>
                </a:gs>
                <a:gs pos="100000">
                  <a:srgbClr val="FF40FF"/>
                </a:gs>
              </a:gsLst>
              <a:lin ang="0" scaled="0"/>
            </a:gradFill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800"/>
                <a:buFont typeface="Source Sans Pro"/>
                <a:buNone/>
              </a:pPr>
              <a:r>
                <a:t/>
              </a:r>
              <a:endParaRPr b="0" i="0" sz="3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01" name="Google Shape;201;p22"/>
            <p:cNvSpPr txBox="1"/>
            <p:nvPr/>
          </p:nvSpPr>
          <p:spPr>
            <a:xfrm>
              <a:off x="-1" y="1454816"/>
              <a:ext cx="1213992" cy="4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F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4F8F00"/>
                  </a:solidFill>
                  <a:latin typeface="Arial"/>
                  <a:ea typeface="Arial"/>
                  <a:cs typeface="Arial"/>
                  <a:sym typeface="Arial"/>
                </a:rPr>
                <a:t>Real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F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4F8F00"/>
                  </a:solidFill>
                  <a:latin typeface="Arial"/>
                  <a:ea typeface="Arial"/>
                  <a:cs typeface="Arial"/>
                  <a:sym typeface="Arial"/>
                </a:rPr>
                <a:t>Environment</a:t>
              </a:r>
              <a:endParaRPr/>
            </a:p>
          </p:txBody>
        </p:sp>
        <p:sp>
          <p:nvSpPr>
            <p:cNvPr id="202" name="Google Shape;202;p22"/>
            <p:cNvSpPr txBox="1"/>
            <p:nvPr/>
          </p:nvSpPr>
          <p:spPr>
            <a:xfrm>
              <a:off x="3720491" y="1454816"/>
              <a:ext cx="1097310" cy="4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929000"/>
                  </a:solidFill>
                  <a:latin typeface="Arial"/>
                  <a:ea typeface="Arial"/>
                  <a:cs typeface="Arial"/>
                  <a:sym typeface="Arial"/>
                </a:rPr>
                <a:t>Augmented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929000"/>
                  </a:solidFill>
                  <a:latin typeface="Arial"/>
                  <a:ea typeface="Arial"/>
                  <a:cs typeface="Arial"/>
                  <a:sym typeface="Arial"/>
                </a:rPr>
                <a:t>Reality</a:t>
              </a:r>
              <a:endParaRPr/>
            </a:p>
          </p:txBody>
        </p:sp>
        <p:sp>
          <p:nvSpPr>
            <p:cNvPr id="203" name="Google Shape;203;p22"/>
            <p:cNvSpPr txBox="1"/>
            <p:nvPr/>
          </p:nvSpPr>
          <p:spPr>
            <a:xfrm>
              <a:off x="7582310" y="1454816"/>
              <a:ext cx="801590" cy="495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1B93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31B93"/>
                  </a:solidFill>
                  <a:latin typeface="Arial"/>
                  <a:ea typeface="Arial"/>
                  <a:cs typeface="Arial"/>
                  <a:sym typeface="Arial"/>
                </a:rPr>
                <a:t>Virtual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1B93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31B93"/>
                  </a:solidFill>
                  <a:latin typeface="Arial"/>
                  <a:ea typeface="Arial"/>
                  <a:cs typeface="Arial"/>
                  <a:sym typeface="Arial"/>
                </a:rPr>
                <a:t>Reality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550862" y="-1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 &lt;-&gt; Virtuality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Continuum: Agent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552450" y="3909088"/>
            <a:ext cx="8039100" cy="245902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194310" lvl="0" marL="194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18"/>
              <a:buChar char="●"/>
            </a:pPr>
            <a:r>
              <a:rPr lang="en-US" sz="1224"/>
              <a:t>human as embodied agent</a:t>
            </a:r>
            <a:endParaRPr/>
          </a:p>
          <a:p>
            <a:pPr indent="-183083" lvl="1" marL="42057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16"/>
              <a:buChar char=""/>
            </a:pPr>
            <a:r>
              <a:rPr lang="en-US" sz="1088"/>
              <a:t>exists and acts in the real world</a:t>
            </a:r>
            <a:endParaRPr/>
          </a:p>
          <a:p>
            <a:pPr indent="-194310" lvl="0" marL="19431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918"/>
              <a:buChar char="●"/>
            </a:pPr>
            <a:r>
              <a:rPr lang="en-US" sz="1224"/>
              <a:t>human as situated agent</a:t>
            </a:r>
            <a:endParaRPr/>
          </a:p>
          <a:p>
            <a:pPr indent="-183083" lvl="1" marL="42057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16"/>
              <a:buChar char=""/>
            </a:pPr>
            <a:r>
              <a:rPr lang="en-US" sz="1088"/>
              <a:t>exists and acts in a specific environment</a:t>
            </a:r>
            <a:endParaRPr/>
          </a:p>
          <a:p>
            <a:pPr indent="-149449" lvl="2" marL="61579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14"/>
              <a:buChar char=""/>
            </a:pPr>
            <a:r>
              <a:rPr lang="en-US" sz="952"/>
              <a:t>often a physical environment</a:t>
            </a:r>
            <a:endParaRPr/>
          </a:p>
          <a:p>
            <a:pPr indent="-149449" lvl="2" marL="61579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14"/>
              <a:buChar char=""/>
            </a:pPr>
            <a:r>
              <a:rPr lang="en-US" sz="952"/>
              <a:t>may be a virtual environment for software agents</a:t>
            </a:r>
            <a:endParaRPr/>
          </a:p>
          <a:p>
            <a:pPr indent="-194310" lvl="0" marL="19431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918"/>
              <a:buChar char="●"/>
            </a:pPr>
            <a:r>
              <a:rPr lang="en-US" sz="1224"/>
              <a:t>human as augmented agent</a:t>
            </a:r>
            <a:endParaRPr/>
          </a:p>
          <a:p>
            <a:pPr indent="-183083" lvl="1" marL="42057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16"/>
              <a:buChar char=""/>
            </a:pPr>
            <a:r>
              <a:rPr lang="en-US" sz="1088"/>
              <a:t>additional capabilities, such as sensors, actuators, computing powers</a:t>
            </a:r>
            <a:endParaRPr/>
          </a:p>
          <a:p>
            <a:pPr indent="-194310" lvl="0" marL="19431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918"/>
              <a:buChar char="●"/>
            </a:pPr>
            <a:r>
              <a:rPr lang="en-US" sz="1224"/>
              <a:t>human as virtual agent</a:t>
            </a:r>
            <a:endParaRPr/>
          </a:p>
          <a:p>
            <a:pPr indent="-183083" lvl="1" marL="42057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16"/>
              <a:buChar char=""/>
            </a:pPr>
            <a:r>
              <a:rPr lang="en-US" sz="1088"/>
              <a:t>avatar as a proxy of a human in a virtual environment</a:t>
            </a:r>
            <a:endParaRPr/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 rot="45817">
            <a:off x="8900382" y="6529253"/>
            <a:ext cx="182879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-10319" y="6840083"/>
            <a:ext cx="9144001" cy="1689634"/>
            <a:chOff x="0" y="0"/>
            <a:chExt cx="9144000" cy="1689633"/>
          </a:xfrm>
        </p:grpSpPr>
        <p:pic>
          <p:nvPicPr>
            <p:cNvPr descr="6339281-fig-3-large.gif" id="212" name="Google Shape;21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1449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/>
            <p:cNvSpPr txBox="1"/>
            <p:nvPr/>
          </p:nvSpPr>
          <p:spPr>
            <a:xfrm>
              <a:off x="3001205" y="1410232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459007" y="1757374"/>
            <a:ext cx="9135054" cy="2972457"/>
            <a:chOff x="0" y="0"/>
            <a:chExt cx="9135052" cy="2972455"/>
          </a:xfrm>
        </p:grpSpPr>
        <p:sp>
          <p:nvSpPr>
            <p:cNvPr id="215" name="Google Shape;215;p23"/>
            <p:cNvSpPr/>
            <p:nvPr/>
          </p:nvSpPr>
          <p:spPr>
            <a:xfrm>
              <a:off x="0" y="0"/>
              <a:ext cx="8302186" cy="1270000"/>
            </a:xfrm>
            <a:prstGeom prst="leftRightArrow">
              <a:avLst>
                <a:gd fmla="val 32000" name="adj1"/>
                <a:gd fmla="val 44000" name="adj2"/>
              </a:avLst>
            </a:prstGeom>
            <a:gradFill>
              <a:gsLst>
                <a:gs pos="0">
                  <a:srgbClr val="FFFB00"/>
                </a:gs>
                <a:gs pos="100000">
                  <a:srgbClr val="0061FF"/>
                </a:gs>
              </a:gsLst>
              <a:lin ang="0" scaled="0"/>
            </a:gradFill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800"/>
                <a:buFont typeface="Source Sans Pro"/>
                <a:buNone/>
              </a:pPr>
              <a:r>
                <a:t/>
              </a:r>
              <a:endParaRPr b="0" i="0" sz="3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16" name="Google Shape;216;p23"/>
            <p:cNvCxnSpPr/>
            <p:nvPr/>
          </p:nvCxnSpPr>
          <p:spPr>
            <a:xfrm>
              <a:off x="488942" y="1702454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17" name="Google Shape;217;p23"/>
            <p:cNvCxnSpPr/>
            <p:nvPr/>
          </p:nvCxnSpPr>
          <p:spPr>
            <a:xfrm>
              <a:off x="4151092" y="1702454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18" name="Google Shape;218;p23"/>
            <p:cNvCxnSpPr/>
            <p:nvPr/>
          </p:nvCxnSpPr>
          <p:spPr>
            <a:xfrm>
              <a:off x="7865051" y="1702454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 vs. Virtuality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Observation (passive)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reality is (partially) directly observable with human senses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“hidden” aspects of reality can be revealed through additional (non-human) sensors or augmentation of human sensing capabilities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virtuality is observable only through computational intermediation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mapped onto objects in the real world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possibly generated directly in the human brain</a:t>
            </a:r>
            <a:endParaRPr/>
          </a:p>
          <a:p>
            <a:pPr indent="-221455" lvl="3" marL="1189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bypassing human senses</a:t>
            </a:r>
            <a:endParaRPr/>
          </a:p>
          <a:p>
            <a:pPr indent="-221455" lvl="3" marL="1189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direct interaction with the brain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Manipulation (active)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real-world objects can be manipulated through human actuators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mere presence may also affect the real world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objects must be manipulated through computational intermediation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mapping of user actions into the virtual world</a:t>
            </a:r>
            <a:endParaRPr/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Grounding</a:t>
            </a:r>
            <a:endParaRPr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 human interaction, abstract constructs often have a connection to the real world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referred to as “grounding” or “symbol grounding” in AI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AI: relationships between symbols (in a program or model) and their counterparts in the real world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AR: relationship between virtual objects and real-world objectss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strong grounding: direct connection to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biometrics collected by wearables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weak grounding: indirect connection to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abstract art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visualizations of mathematical functions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 grounding: disconnected from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abstract mathematical theories</a:t>
            </a:r>
            <a:endParaRPr/>
          </a:p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4645228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Augmentation and Virtuality</a:t>
            </a:r>
            <a:endParaRPr/>
          </a:p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39" name="Google Shape;239;p26"/>
          <p:cNvGrpSpPr/>
          <p:nvPr/>
        </p:nvGrpSpPr>
        <p:grpSpPr>
          <a:xfrm>
            <a:off x="550899" y="1192909"/>
            <a:ext cx="6884321" cy="5488532"/>
            <a:chOff x="-9" y="-1"/>
            <a:chExt cx="6884320" cy="5488531"/>
          </a:xfrm>
        </p:grpSpPr>
        <p:sp>
          <p:nvSpPr>
            <p:cNvPr id="240" name="Google Shape;240;p26"/>
            <p:cNvSpPr/>
            <p:nvPr/>
          </p:nvSpPr>
          <p:spPr>
            <a:xfrm rot="-4667">
              <a:off x="1616085" y="3452"/>
              <a:ext cx="5089990" cy="5088468"/>
            </a:xfrm>
            <a:prstGeom prst="rect">
              <a:avLst/>
            </a:prstGeom>
            <a:gradFill>
              <a:gsLst>
                <a:gs pos="0">
                  <a:srgbClr val="00F900">
                    <a:alpha val="70196"/>
                  </a:srgbClr>
                </a:gs>
                <a:gs pos="39727">
                  <a:srgbClr val="4A8D49">
                    <a:alpha val="70196"/>
                  </a:srgbClr>
                </a:gs>
                <a:gs pos="100000">
                  <a:srgbClr val="942193">
                    <a:alpha val="70196"/>
                  </a:srgbClr>
                </a:gs>
              </a:gsLst>
              <a:lin ang="13398843" scaled="0"/>
            </a:gradFill>
            <a:ln cap="flat" cmpd="sng" w="12700">
              <a:solidFill>
                <a:srgbClr val="000000">
                  <a:alpha val="70196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 rot="-4667">
              <a:off x="74971" y="2346506"/>
              <a:ext cx="1674380" cy="429914"/>
            </a:xfrm>
            <a:custGeom>
              <a:rect b="b" l="l" r="r" t="t"/>
              <a:pathLst>
                <a:path extrusionOk="0" h="21600" w="21600">
                  <a:moveTo>
                    <a:pt x="0" y="55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Augmentation</a:t>
              </a:r>
              <a:endParaRPr/>
            </a:p>
          </p:txBody>
        </p:sp>
        <p:sp>
          <p:nvSpPr>
            <p:cNvPr id="242" name="Google Shape;242;p26"/>
            <p:cNvSpPr txBox="1"/>
            <p:nvPr/>
          </p:nvSpPr>
          <p:spPr>
            <a:xfrm rot="-4667">
              <a:off x="2688528" y="5163089"/>
              <a:ext cx="2782518" cy="323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Virtuality</a:t>
              </a:r>
              <a:endParaRPr/>
            </a:p>
          </p:txBody>
        </p:sp>
        <p:sp>
          <p:nvSpPr>
            <p:cNvPr id="243" name="Google Shape;243;p26"/>
            <p:cNvSpPr txBox="1"/>
            <p:nvPr/>
          </p:nvSpPr>
          <p:spPr>
            <a:xfrm rot="-5402">
              <a:off x="1542632" y="5166084"/>
              <a:ext cx="572701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</a:t>
              </a:r>
              <a:endParaRPr sz="1500"/>
            </a:p>
          </p:txBody>
        </p:sp>
        <p:sp>
          <p:nvSpPr>
            <p:cNvPr id="244" name="Google Shape;244;p26"/>
            <p:cNvSpPr txBox="1"/>
            <p:nvPr/>
          </p:nvSpPr>
          <p:spPr>
            <a:xfrm rot="-5093">
              <a:off x="581714" y="4739671"/>
              <a:ext cx="810001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endParaRPr sz="1500"/>
            </a:p>
          </p:txBody>
        </p:sp>
        <p:sp>
          <p:nvSpPr>
            <p:cNvPr id="245" name="Google Shape;245;p26"/>
            <p:cNvSpPr txBox="1"/>
            <p:nvPr/>
          </p:nvSpPr>
          <p:spPr>
            <a:xfrm rot="-4667">
              <a:off x="5959957" y="4739721"/>
              <a:ext cx="738546" cy="323554"/>
            </a:xfrm>
            <a:prstGeom prst="rect">
              <a:avLst/>
            </a:prstGeom>
            <a:solidFill>
              <a:srgbClr val="50A7F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Avatar</a:t>
              </a:r>
              <a:endParaRPr/>
            </a:p>
          </p:txBody>
        </p:sp>
        <p:sp>
          <p:nvSpPr>
            <p:cNvPr id="246" name="Google Shape;246;p26"/>
            <p:cNvSpPr txBox="1"/>
            <p:nvPr/>
          </p:nvSpPr>
          <p:spPr>
            <a:xfrm rot="-4255">
              <a:off x="6156961" y="5159819"/>
              <a:ext cx="727201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</a:t>
              </a:r>
              <a:endParaRPr sz="1500"/>
            </a:p>
          </p:txBody>
        </p:sp>
        <p:cxnSp>
          <p:nvCxnSpPr>
            <p:cNvPr id="247" name="Google Shape;247;p26"/>
            <p:cNvCxnSpPr/>
            <p:nvPr/>
          </p:nvCxnSpPr>
          <p:spPr>
            <a:xfrm flipH="1" rot="10800000">
              <a:off x="1643335" y="5098988"/>
              <a:ext cx="5063063" cy="6875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1611015" y="9090"/>
              <a:ext cx="6904" cy="5084107"/>
            </a:xfrm>
            <a:prstGeom prst="straightConnector1">
              <a:avLst/>
            </a:prstGeom>
            <a:noFill/>
            <a:ln cap="flat" cmpd="sng" w="76200">
              <a:solidFill>
                <a:srgbClr val="94219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9" name="Google Shape;249;p26"/>
            <p:cNvSpPr txBox="1"/>
            <p:nvPr/>
          </p:nvSpPr>
          <p:spPr>
            <a:xfrm rot="-4597">
              <a:off x="141" y="59147"/>
              <a:ext cx="1570501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Super-Human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3240"/>
              <a:buFont typeface="Helvetica Neue"/>
              <a:buNone/>
            </a:pPr>
            <a:r>
              <a:rPr lang="en-US" sz="3240"/>
              <a:t>Chapter Overview</a:t>
            </a:r>
            <a:br>
              <a:rPr lang="en-US" sz="3240"/>
            </a:br>
            <a:r>
              <a:rPr lang="en-US" sz="3240"/>
              <a:t>Interaction in Augmented and Virtual Reality</a:t>
            </a:r>
            <a:endParaRPr/>
          </a:p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Motivation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Objectives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Terminology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AR, VR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mixed reality 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Background</a:t>
            </a:r>
            <a:endParaRPr/>
          </a:p>
          <a:p>
            <a:pPr indent="-269239" lvl="1" marL="95503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600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AR/VR Technology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Reality vs. Virtuality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grounding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manipulation</a:t>
            </a:r>
            <a:endParaRPr/>
          </a:p>
          <a:p>
            <a:pPr indent="-2266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42A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Information Representation for AR &amp; VR</a:t>
            </a:r>
            <a:endParaRPr/>
          </a:p>
          <a:p>
            <a:pPr indent="-269239" lvl="1" marL="95503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600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dimensions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Diminished Reality</a:t>
            </a:r>
            <a:endParaRPr/>
          </a:p>
          <a:p>
            <a:pPr indent="-269239" lvl="1" marL="95503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600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removal of (partial) percepts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Important Concepts and Terms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Chapter Summary</a:t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 rot="5251">
            <a:off x="8921836" y="6529254"/>
            <a:ext cx="138343" cy="162192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4645228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Augmentation and Virtuality</a:t>
            </a:r>
            <a:endParaRPr/>
          </a:p>
        </p:txBody>
      </p:sp>
      <p:sp>
        <p:nvSpPr>
          <p:cNvPr id="255" name="Google Shape;255;p27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550907" y="1192909"/>
            <a:ext cx="6884314" cy="5488532"/>
            <a:chOff x="-1" y="-1"/>
            <a:chExt cx="6884313" cy="5488531"/>
          </a:xfrm>
        </p:grpSpPr>
        <p:sp>
          <p:nvSpPr>
            <p:cNvPr id="257" name="Google Shape;257;p27"/>
            <p:cNvSpPr/>
            <p:nvPr/>
          </p:nvSpPr>
          <p:spPr>
            <a:xfrm rot="-4667">
              <a:off x="1616085" y="3452"/>
              <a:ext cx="5089990" cy="5088468"/>
            </a:xfrm>
            <a:prstGeom prst="rect">
              <a:avLst/>
            </a:prstGeom>
            <a:gradFill>
              <a:gsLst>
                <a:gs pos="0">
                  <a:srgbClr val="00F900">
                    <a:alpha val="70196"/>
                  </a:srgbClr>
                </a:gs>
                <a:gs pos="39727">
                  <a:srgbClr val="4A8D49">
                    <a:alpha val="70196"/>
                  </a:srgbClr>
                </a:gs>
                <a:gs pos="100000">
                  <a:srgbClr val="942193">
                    <a:alpha val="70196"/>
                  </a:srgbClr>
                </a:gs>
              </a:gsLst>
              <a:lin ang="13398843" scaled="0"/>
            </a:gradFill>
            <a:ln cap="flat" cmpd="sng" w="12700">
              <a:solidFill>
                <a:srgbClr val="000000">
                  <a:alpha val="70196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 rot="-4667">
              <a:off x="74971" y="2346506"/>
              <a:ext cx="1674380" cy="429914"/>
            </a:xfrm>
            <a:custGeom>
              <a:rect b="b" l="l" r="r" t="t"/>
              <a:pathLst>
                <a:path extrusionOk="0" h="21600" w="21600">
                  <a:moveTo>
                    <a:pt x="0" y="55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Augmentation</a:t>
              </a:r>
              <a:endParaRPr/>
            </a:p>
          </p:txBody>
        </p:sp>
        <p:sp>
          <p:nvSpPr>
            <p:cNvPr id="259" name="Google Shape;259;p27"/>
            <p:cNvSpPr txBox="1"/>
            <p:nvPr/>
          </p:nvSpPr>
          <p:spPr>
            <a:xfrm rot="-4667">
              <a:off x="2688528" y="5163089"/>
              <a:ext cx="2782518" cy="323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Virtuality</a:t>
              </a:r>
              <a:endParaRPr/>
            </a:p>
          </p:txBody>
        </p:sp>
        <p:sp>
          <p:nvSpPr>
            <p:cNvPr id="260" name="Google Shape;260;p27"/>
            <p:cNvSpPr txBox="1"/>
            <p:nvPr/>
          </p:nvSpPr>
          <p:spPr>
            <a:xfrm rot="-5402">
              <a:off x="1542632" y="5166084"/>
              <a:ext cx="5727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</a:t>
              </a:r>
              <a:endParaRPr/>
            </a:p>
          </p:txBody>
        </p:sp>
        <p:sp>
          <p:nvSpPr>
            <p:cNvPr id="261" name="Google Shape;261;p27"/>
            <p:cNvSpPr txBox="1"/>
            <p:nvPr/>
          </p:nvSpPr>
          <p:spPr>
            <a:xfrm rot="-5093">
              <a:off x="581714" y="4739671"/>
              <a:ext cx="8100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endParaRPr/>
            </a:p>
          </p:txBody>
        </p:sp>
        <p:sp>
          <p:nvSpPr>
            <p:cNvPr id="262" name="Google Shape;262;p27"/>
            <p:cNvSpPr txBox="1"/>
            <p:nvPr/>
          </p:nvSpPr>
          <p:spPr>
            <a:xfrm rot="-4667">
              <a:off x="5959957" y="4739721"/>
              <a:ext cx="738546" cy="323554"/>
            </a:xfrm>
            <a:prstGeom prst="rect">
              <a:avLst/>
            </a:prstGeom>
            <a:solidFill>
              <a:srgbClr val="50A7F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Avatar</a:t>
              </a:r>
              <a:endParaRPr/>
            </a:p>
          </p:txBody>
        </p:sp>
        <p:sp>
          <p:nvSpPr>
            <p:cNvPr id="263" name="Google Shape;263;p27"/>
            <p:cNvSpPr txBox="1"/>
            <p:nvPr/>
          </p:nvSpPr>
          <p:spPr>
            <a:xfrm rot="-4255">
              <a:off x="6156961" y="5159819"/>
              <a:ext cx="7272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</a:t>
              </a:r>
              <a:endParaRPr/>
            </a:p>
          </p:txBody>
        </p:sp>
        <p:cxnSp>
          <p:nvCxnSpPr>
            <p:cNvPr id="264" name="Google Shape;264;p27"/>
            <p:cNvCxnSpPr/>
            <p:nvPr/>
          </p:nvCxnSpPr>
          <p:spPr>
            <a:xfrm flipH="1" rot="10800000">
              <a:off x="1643335" y="5098988"/>
              <a:ext cx="5063063" cy="6875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5" name="Google Shape;265;p27"/>
            <p:cNvCxnSpPr/>
            <p:nvPr/>
          </p:nvCxnSpPr>
          <p:spPr>
            <a:xfrm rot="10800000">
              <a:off x="1611015" y="9090"/>
              <a:ext cx="6904" cy="5084107"/>
            </a:xfrm>
            <a:prstGeom prst="straightConnector1">
              <a:avLst/>
            </a:prstGeom>
            <a:noFill/>
            <a:ln cap="flat" cmpd="sng" w="76200">
              <a:solidFill>
                <a:srgbClr val="94219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6" name="Google Shape;266;p27"/>
            <p:cNvSpPr txBox="1"/>
            <p:nvPr/>
          </p:nvSpPr>
          <p:spPr>
            <a:xfrm rot="-4358">
              <a:off x="148" y="59302"/>
              <a:ext cx="14199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Super-Human</a:t>
              </a:r>
              <a:endParaRPr/>
            </a:p>
          </p:txBody>
        </p:sp>
      </p:grpSp>
      <p:pic>
        <p:nvPicPr>
          <p:cNvPr descr="Image"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970" y="5666013"/>
            <a:ext cx="584201" cy="5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4645228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Augmentation and Virtuality</a:t>
            </a:r>
            <a:endParaRPr/>
          </a:p>
        </p:txBody>
      </p:sp>
      <p:sp>
        <p:nvSpPr>
          <p:cNvPr id="273" name="Google Shape;273;p28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>
            <a:off x="550907" y="1192909"/>
            <a:ext cx="6884314" cy="5488532"/>
            <a:chOff x="-1" y="-1"/>
            <a:chExt cx="6884313" cy="5488531"/>
          </a:xfrm>
        </p:grpSpPr>
        <p:sp>
          <p:nvSpPr>
            <p:cNvPr id="275" name="Google Shape;275;p28"/>
            <p:cNvSpPr/>
            <p:nvPr/>
          </p:nvSpPr>
          <p:spPr>
            <a:xfrm rot="-4667">
              <a:off x="1616085" y="3452"/>
              <a:ext cx="5089990" cy="5088468"/>
            </a:xfrm>
            <a:prstGeom prst="rect">
              <a:avLst/>
            </a:prstGeom>
            <a:gradFill>
              <a:gsLst>
                <a:gs pos="0">
                  <a:srgbClr val="00F900">
                    <a:alpha val="70196"/>
                  </a:srgbClr>
                </a:gs>
                <a:gs pos="39727">
                  <a:srgbClr val="4A8D49">
                    <a:alpha val="70196"/>
                  </a:srgbClr>
                </a:gs>
                <a:gs pos="100000">
                  <a:srgbClr val="942193">
                    <a:alpha val="70196"/>
                  </a:srgbClr>
                </a:gs>
              </a:gsLst>
              <a:lin ang="13398843" scaled="0"/>
            </a:gradFill>
            <a:ln cap="flat" cmpd="sng" w="12700">
              <a:solidFill>
                <a:srgbClr val="000000">
                  <a:alpha val="70196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 rot="-4667">
              <a:off x="74971" y="2346506"/>
              <a:ext cx="1674380" cy="429914"/>
            </a:xfrm>
            <a:custGeom>
              <a:rect b="b" l="l" r="r" t="t"/>
              <a:pathLst>
                <a:path extrusionOk="0" h="21600" w="21600">
                  <a:moveTo>
                    <a:pt x="0" y="55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Augmentation</a:t>
              </a:r>
              <a:endParaRPr/>
            </a:p>
          </p:txBody>
        </p:sp>
        <p:sp>
          <p:nvSpPr>
            <p:cNvPr id="277" name="Google Shape;277;p28"/>
            <p:cNvSpPr txBox="1"/>
            <p:nvPr/>
          </p:nvSpPr>
          <p:spPr>
            <a:xfrm rot="-4667">
              <a:off x="2688528" y="5163089"/>
              <a:ext cx="2782518" cy="323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ctr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Virtuality</a:t>
              </a:r>
              <a:endParaRPr/>
            </a:p>
          </p:txBody>
        </p:sp>
        <p:sp>
          <p:nvSpPr>
            <p:cNvPr id="278" name="Google Shape;278;p28"/>
            <p:cNvSpPr txBox="1"/>
            <p:nvPr/>
          </p:nvSpPr>
          <p:spPr>
            <a:xfrm rot="-5402">
              <a:off x="1542632" y="5166084"/>
              <a:ext cx="5727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</a:t>
              </a:r>
              <a:endParaRPr/>
            </a:p>
          </p:txBody>
        </p:sp>
        <p:sp>
          <p:nvSpPr>
            <p:cNvPr id="279" name="Google Shape;279;p28"/>
            <p:cNvSpPr txBox="1"/>
            <p:nvPr/>
          </p:nvSpPr>
          <p:spPr>
            <a:xfrm rot="-5093">
              <a:off x="581714" y="4739671"/>
              <a:ext cx="8100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endParaRPr/>
            </a:p>
          </p:txBody>
        </p:sp>
        <p:sp>
          <p:nvSpPr>
            <p:cNvPr id="280" name="Google Shape;280;p28"/>
            <p:cNvSpPr txBox="1"/>
            <p:nvPr/>
          </p:nvSpPr>
          <p:spPr>
            <a:xfrm rot="-4667">
              <a:off x="5959957" y="4739721"/>
              <a:ext cx="738546" cy="323554"/>
            </a:xfrm>
            <a:prstGeom prst="rect">
              <a:avLst/>
            </a:prstGeom>
            <a:solidFill>
              <a:srgbClr val="50A7F9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Avatar</a:t>
              </a:r>
              <a:endParaRPr/>
            </a:p>
          </p:txBody>
        </p:sp>
        <p:sp>
          <p:nvSpPr>
            <p:cNvPr id="281" name="Google Shape;281;p28"/>
            <p:cNvSpPr txBox="1"/>
            <p:nvPr/>
          </p:nvSpPr>
          <p:spPr>
            <a:xfrm rot="-4255">
              <a:off x="6156961" y="5159819"/>
              <a:ext cx="7272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Virtual</a:t>
              </a:r>
              <a:endParaRPr/>
            </a:p>
          </p:txBody>
        </p:sp>
        <p:cxnSp>
          <p:nvCxnSpPr>
            <p:cNvPr id="282" name="Google Shape;282;p28"/>
            <p:cNvCxnSpPr/>
            <p:nvPr/>
          </p:nvCxnSpPr>
          <p:spPr>
            <a:xfrm flipH="1" rot="10800000">
              <a:off x="1643335" y="5098988"/>
              <a:ext cx="5063063" cy="6875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3" name="Google Shape;283;p28"/>
            <p:cNvCxnSpPr/>
            <p:nvPr/>
          </p:nvCxnSpPr>
          <p:spPr>
            <a:xfrm rot="10800000">
              <a:off x="1611015" y="9090"/>
              <a:ext cx="6904" cy="5084107"/>
            </a:xfrm>
            <a:prstGeom prst="straightConnector1">
              <a:avLst/>
            </a:prstGeom>
            <a:noFill/>
            <a:ln cap="flat" cmpd="sng" w="76200">
              <a:solidFill>
                <a:srgbClr val="94219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4" name="Google Shape;284;p28"/>
            <p:cNvSpPr txBox="1"/>
            <p:nvPr/>
          </p:nvSpPr>
          <p:spPr>
            <a:xfrm rot="-4358">
              <a:off x="148" y="59302"/>
              <a:ext cx="1419901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Super-Human</a:t>
              </a:r>
              <a:endParaRPr/>
            </a:p>
          </p:txBody>
        </p:sp>
      </p:grpSp>
      <p:pic>
        <p:nvPicPr>
          <p:cNvPr descr="Image" id="285" name="Google Shape;2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970" y="5666013"/>
            <a:ext cx="584201" cy="58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6" name="Google Shape;2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603" y="5359549"/>
            <a:ext cx="1282701" cy="55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7" name="Google Shape;287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4585" y="3914171"/>
            <a:ext cx="774736" cy="94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8" name="Google Shape;288;p2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4585" y="2816024"/>
            <a:ext cx="774736" cy="1113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9" name="Google Shape;289;p2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58003" y="4307211"/>
            <a:ext cx="1986333" cy="1322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0" name="Google Shape;290;p2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90583" y="3335058"/>
            <a:ext cx="939750" cy="726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1" name="Google Shape;291;p2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47742" y="2386642"/>
            <a:ext cx="663601" cy="812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2" name="Google Shape;292;p2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18012" y="4309364"/>
            <a:ext cx="832897" cy="9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>
            <a:hlinkClick r:id="rId3"/>
          </p:cNvPr>
          <p:cNvSpPr txBox="1"/>
          <p:nvPr>
            <p:ph type="title"/>
          </p:nvPr>
        </p:nvSpPr>
        <p:spPr>
          <a:xfrm>
            <a:off x="320674" y="-1"/>
            <a:ext cx="3257188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3240"/>
              <a:buFont typeface="Helvetica Neue"/>
              <a:buNone/>
            </a:pPr>
            <a:r>
              <a:rPr lang="en-US" sz="3240"/>
              <a:t>Symbiotic Autonomous Systems</a:t>
            </a:r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322262" y="1612900"/>
            <a:ext cx="4652894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Symbiotic relationships between autonomous systems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computer-based systems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IEEE Symbiotic Autonomous Systems (SAS) Initiative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the lead in developing the new field of Symbiotic Systems Science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Foster interdisciplinary technology deployments that take into account Ethical, Legal, and Societal considerations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Promote human-centric economic growth</a:t>
            </a:r>
            <a:endParaRPr/>
          </a:p>
        </p:txBody>
      </p:sp>
      <p:sp>
        <p:nvSpPr>
          <p:cNvPr id="299" name="Google Shape;299;p29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IEEE-TreeV9QRlinks1-1.pdf" id="300" name="Google Shape;300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8469" y="-1"/>
            <a:ext cx="390588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1337995" y="6385018"/>
            <a:ext cx="30323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EE"/>
              </a:buClr>
              <a:buSzPts val="1200"/>
              <a:buFont typeface="Times"/>
              <a:buNone/>
            </a:pPr>
            <a:r>
              <a:rPr b="0" i="0" lang="en-US" sz="1200" u="sng" cap="none" strike="noStrike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https://symbiotic-autonomous-systems.ieee.org/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Real-World Interaction</a:t>
            </a:r>
            <a:endParaRPr/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08" name="Google Shape;308;p30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-10319" y="2781647"/>
            <a:ext cx="9144001" cy="2361458"/>
            <a:chOff x="0" y="0"/>
            <a:chExt cx="9144000" cy="2361456"/>
          </a:xfrm>
        </p:grpSpPr>
        <p:pic>
          <p:nvPicPr>
            <p:cNvPr descr="6339281-fig-4-large.gif" id="310" name="Google Shape;31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2074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0"/>
            <p:cNvSpPr txBox="1"/>
            <p:nvPr/>
          </p:nvSpPr>
          <p:spPr>
            <a:xfrm>
              <a:off x="3265523" y="2082055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Reality Interaction</a:t>
            </a:r>
            <a:endParaRPr/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19" name="Google Shape;319;p31"/>
          <p:cNvGrpSpPr/>
          <p:nvPr/>
        </p:nvGrpSpPr>
        <p:grpSpPr>
          <a:xfrm>
            <a:off x="0" y="2775724"/>
            <a:ext cx="9144000" cy="3015081"/>
            <a:chOff x="0" y="0"/>
            <a:chExt cx="9144000" cy="3015079"/>
          </a:xfrm>
        </p:grpSpPr>
        <p:pic>
          <p:nvPicPr>
            <p:cNvPr descr="6339281-fig-7-large.gif"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2754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1"/>
            <p:cNvSpPr txBox="1"/>
            <p:nvPr/>
          </p:nvSpPr>
          <p:spPr>
            <a:xfrm>
              <a:off x="3255205" y="2735678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550862" y="48187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Augmented Reality Interaction</a:t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29" name="Google Shape;329;p32"/>
          <p:cNvGrpSpPr/>
          <p:nvPr/>
        </p:nvGrpSpPr>
        <p:grpSpPr>
          <a:xfrm>
            <a:off x="-10319" y="2680589"/>
            <a:ext cx="9144001" cy="2792716"/>
            <a:chOff x="0" y="0"/>
            <a:chExt cx="9144000" cy="2792714"/>
          </a:xfrm>
        </p:grpSpPr>
        <p:pic>
          <p:nvPicPr>
            <p:cNvPr descr="6339281-fig-5-large.gif" id="330" name="Google Shape;33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25536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2"/>
            <p:cNvSpPr txBox="1"/>
            <p:nvPr/>
          </p:nvSpPr>
          <p:spPr>
            <a:xfrm>
              <a:off x="3265523" y="2513313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Avatar Control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8" name="Google Shape;338;p33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39" name="Google Shape;339;p33"/>
          <p:cNvGrpSpPr/>
          <p:nvPr/>
        </p:nvGrpSpPr>
        <p:grpSpPr>
          <a:xfrm>
            <a:off x="1202135" y="1585292"/>
            <a:ext cx="6756401" cy="5067301"/>
            <a:chOff x="0" y="0"/>
            <a:chExt cx="6756400" cy="5067300"/>
          </a:xfrm>
        </p:grpSpPr>
        <p:pic>
          <p:nvPicPr>
            <p:cNvPr descr="6339281-fig-6-large.gif" id="340" name="Google Shape;34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756400" cy="50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3"/>
            <p:cNvSpPr txBox="1"/>
            <p:nvPr/>
          </p:nvSpPr>
          <p:spPr>
            <a:xfrm>
              <a:off x="156405" y="18653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  <p:sp>
        <p:nvSpPr>
          <p:cNvPr id="342" name="Google Shape;342;p33"/>
          <p:cNvSpPr/>
          <p:nvPr/>
        </p:nvSpPr>
        <p:spPr>
          <a:xfrm>
            <a:off x="3748625" y="2648672"/>
            <a:ext cx="1646750" cy="779565"/>
          </a:xfrm>
          <a:prstGeom prst="rightArrow">
            <a:avLst>
              <a:gd fmla="val 32000" name="adj1"/>
              <a:gd fmla="val 104263" name="adj2"/>
            </a:avLst>
          </a:prstGeom>
          <a:solidFill>
            <a:srgbClr val="FFFB00"/>
          </a:solidFill>
          <a:ln cap="flat" cmpd="sng" w="25400">
            <a:solidFill>
              <a:srgbClr val="FDFDC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Source Sans Pro"/>
              <a:buNone/>
            </a:pPr>
            <a:r>
              <a:t/>
            </a:r>
            <a:endParaRPr b="0" i="0" sz="3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Google Shape;343;p33"/>
          <p:cNvSpPr/>
          <p:nvPr/>
        </p:nvSpPr>
        <p:spPr>
          <a:xfrm flipH="1">
            <a:off x="3748625" y="5130350"/>
            <a:ext cx="1646750" cy="779566"/>
          </a:xfrm>
          <a:prstGeom prst="rightArrow">
            <a:avLst>
              <a:gd fmla="val 38580" name="adj1"/>
              <a:gd fmla="val 105946" name="adj2"/>
            </a:avLst>
          </a:prstGeom>
          <a:solidFill>
            <a:srgbClr val="FFFB00"/>
          </a:solidFill>
          <a:ln cap="flat" cmpd="sng" w="25400">
            <a:solidFill>
              <a:srgbClr val="FDFDC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Source Sans Pro"/>
              <a:buNone/>
            </a:pPr>
            <a:r>
              <a:t/>
            </a:r>
            <a:endParaRPr b="0" i="0" sz="3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0" name="Google Shape;350;p34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787516" y="663699"/>
            <a:ext cx="7759701" cy="6210301"/>
            <a:chOff x="0" y="0"/>
            <a:chExt cx="7759700" cy="6210300"/>
          </a:xfrm>
        </p:grpSpPr>
        <p:pic>
          <p:nvPicPr>
            <p:cNvPr descr="6339281-fig-8-large.gif" id="352" name="Google Shape;352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759700" cy="621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4"/>
            <p:cNvSpPr txBox="1"/>
            <p:nvPr/>
          </p:nvSpPr>
          <p:spPr>
            <a:xfrm>
              <a:off x="73855" y="20403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Actuator-Object Interaction</a:t>
            </a:r>
            <a:endParaRPr/>
          </a:p>
        </p:txBody>
      </p:sp>
      <p:sp>
        <p:nvSpPr>
          <p:cNvPr id="359" name="Google Shape;359;p3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60" name="Google Shape;360;p35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61" name="Google Shape;361;p35"/>
          <p:cNvGrpSpPr/>
          <p:nvPr/>
        </p:nvGrpSpPr>
        <p:grpSpPr>
          <a:xfrm>
            <a:off x="-10319" y="1978725"/>
            <a:ext cx="9144001" cy="4167679"/>
            <a:chOff x="0" y="0"/>
            <a:chExt cx="9144000" cy="4167678"/>
          </a:xfrm>
        </p:grpSpPr>
        <p:pic>
          <p:nvPicPr>
            <p:cNvPr descr="6339281-fig-10-large.gif" id="362" name="Google Shape;36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4148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5"/>
            <p:cNvSpPr txBox="1"/>
            <p:nvPr/>
          </p:nvSpPr>
          <p:spPr>
            <a:xfrm>
              <a:off x="6364323" y="3888277"/>
              <a:ext cx="2633590" cy="27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0" i="0" lang="en-US" sz="12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Y. Ariyana and A. I. Wuryandari, 2013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6339281-fig-12-large.gif" id="371" name="Google Shape;3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2527300"/>
            <a:ext cx="66294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339281-fig-11-large.gif" id="372" name="Google Shape;3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319" y="59473"/>
            <a:ext cx="9144001" cy="277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6290505" y="2895203"/>
            <a:ext cx="263359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-US" sz="12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Y. Ariyana and A. I. Wuryandari, 2013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Dimensions of Information Representation for AR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Temporality: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 versus discrete representation of virtual objects.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Dimensionality: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number of features (dimensions) that virtual and physical objects possess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methods to visualize and render them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Viewpoint reference frame: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ego-centric versus exo-centric and ego-motion-based control of viewpoints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Mounting/registration: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spatial relationships between objects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Type of reference: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concepts regarding the visibility of referred-to physical objects </a:t>
            </a:r>
            <a:endParaRPr/>
          </a:p>
        </p:txBody>
      </p:sp>
      <p:sp>
        <p:nvSpPr>
          <p:cNvPr id="380" name="Google Shape;380;p37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 vs. Presentation</a:t>
            </a:r>
            <a:endParaRPr/>
          </a:p>
        </p:txBody>
      </p:sp>
      <p:sp>
        <p:nvSpPr>
          <p:cNvPr id="386" name="Google Shape;386;p3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Representation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organization of information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utilizes storage principles and technologies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relies on presentation of information to make it useful for humans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Presentation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 of information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interpreted as “visual” presentation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principle, may use other information channels</a:t>
            </a:r>
            <a:endParaRPr/>
          </a:p>
          <a:p>
            <a:pPr indent="-221455" lvl="3" marL="1189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auditory, haptic, smell, taste, …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utilizes primarily display technologies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output technologies possible</a:t>
            </a:r>
            <a:endParaRPr/>
          </a:p>
          <a:p>
            <a:pPr indent="-221455" lvl="3" marL="1189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audio, touch, smell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relies on information represented in some storage medium</a:t>
            </a:r>
            <a:endParaRPr/>
          </a:p>
        </p:txBody>
      </p:sp>
      <p:sp>
        <p:nvSpPr>
          <p:cNvPr id="387" name="Google Shape;387;p38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Temporality </a:t>
            </a:r>
            <a:endParaRPr/>
          </a:p>
        </p:txBody>
      </p:sp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continuous versus discrete representation of virtual objects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persistence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duration of the presentation of objects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 be independent of their existence as internal representation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location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stationary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movable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appearance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static - doesn’t change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 - changes over time </a:t>
            </a:r>
            <a:endParaRPr/>
          </a:p>
        </p:txBody>
      </p:sp>
      <p:sp>
        <p:nvSpPr>
          <p:cNvPr id="394" name="Google Shape;394;p39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Dimensionality </a:t>
            </a:r>
            <a:endParaRPr/>
          </a:p>
        </p:txBody>
      </p:sp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170020" lvl="0" marL="24288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48"/>
              <a:buNone/>
            </a:pPr>
            <a:r>
              <a:t/>
            </a:r>
            <a:endParaRPr sz="1530"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dimensions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the number of features that virtual and physical objects possess </a:t>
            </a:r>
            <a:endParaRPr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presentation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methods to visualize and render those features</a:t>
            </a:r>
            <a:endParaRPr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2D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 “flat” presentation often indicated as width and height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2.5D: simulation of 3D with 2D technology</a:t>
            </a:r>
            <a:endParaRPr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3D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depth added</a:t>
            </a:r>
            <a:endParaRPr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4D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time added</a:t>
            </a:r>
            <a:endParaRPr/>
          </a:p>
          <a:p>
            <a:pPr indent="-242886" lvl="0" marL="242886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multi-dimensional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extra features of interest added</a:t>
            </a:r>
            <a:endParaRPr/>
          </a:p>
          <a:p>
            <a:pPr indent="-228854" lvl="1" marL="52571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hard to visualize</a:t>
            </a:r>
            <a:endParaRPr/>
          </a:p>
        </p:txBody>
      </p:sp>
      <p:sp>
        <p:nvSpPr>
          <p:cNvPr id="401" name="Google Shape;401;p40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Viewpoint Reference Frame </a:t>
            </a:r>
            <a:endParaRPr/>
          </a:p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ego-centric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agent is at the center of the coordinate system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objects appear to move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for humans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automatic adjustment for static parts of the environment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exo-centric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is an external coordinate system in which the agent moves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ego-motion-based control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the agent moves, the presentation of the environment is adjusted</a:t>
            </a:r>
            <a:endParaRPr/>
          </a:p>
        </p:txBody>
      </p:sp>
      <p:sp>
        <p:nvSpPr>
          <p:cNvPr id="408" name="Google Shape;408;p41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Mounting &amp; Registration </a:t>
            </a:r>
            <a:endParaRPr/>
          </a:p>
        </p:txBody>
      </p:sp>
      <p:sp>
        <p:nvSpPr>
          <p:cNvPr id="414" name="Google Shape;414;p4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E7A"/>
              </a:buClr>
              <a:buSzPts val="1800"/>
              <a:buFont typeface="Arial Rounded"/>
              <a:buNone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spatial relationships between objects </a:t>
            </a:r>
            <a:endParaRPr/>
          </a:p>
          <a:p>
            <a:pPr indent="-200025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Mounting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attachment of virtual objects or information units to something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Registration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efforts to determine a physical world location as a mounting spot for virtual objects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tracking facilities</a:t>
            </a:r>
            <a:endParaRPr/>
          </a:p>
        </p:txBody>
      </p:sp>
      <p:sp>
        <p:nvSpPr>
          <p:cNvPr id="415" name="Google Shape;415;p42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 of Reference</a:t>
            </a:r>
            <a:endParaRPr/>
          </a:p>
        </p:txBody>
      </p:sp>
      <p:sp>
        <p:nvSpPr>
          <p:cNvPr id="421" name="Google Shape;421;p4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concepts regarding the visibility of referred-to physical objects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extent to which a virtual object refers to a physical object or location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overlays and references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physical counterpart resides in the user’s field of view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Indirect overlays and references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physical object is not visible, but lies in the field of view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Pure references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object points to a physical object or location not in the field of view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object represents a link between objects</a:t>
            </a:r>
            <a:endParaRPr/>
          </a:p>
        </p:txBody>
      </p:sp>
      <p:sp>
        <p:nvSpPr>
          <p:cNvPr id="422" name="Google Shape;422;p43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Diminished Reality</a:t>
            </a:r>
            <a:endParaRPr/>
          </a:p>
        </p:txBody>
      </p:sp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AR methods are used to hide or obscure real-world elements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noticeable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observer is made aware of changes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discreet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removed elements are replaced by elements that fit in the overall context</a:t>
            </a:r>
            <a:endParaRPr/>
          </a:p>
        </p:txBody>
      </p:sp>
      <p:sp>
        <p:nvSpPr>
          <p:cNvPr id="429" name="Google Shape;429;p44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Diminished Reality</a:t>
            </a:r>
            <a:endParaRPr/>
          </a:p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visual &amp; graphics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removal of objects from text, photo, video, real-time displays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blacking out to hide information in text documents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blurring of nudity on TV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filters in image editing tools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audio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noise-cancelling headphones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“bleeping” of swear words in audio</a:t>
            </a:r>
            <a:endParaRPr/>
          </a:p>
        </p:txBody>
      </p:sp>
      <p:sp>
        <p:nvSpPr>
          <p:cNvPr id="436" name="Google Shape;436;p45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Fake Reality?</a:t>
            </a:r>
            <a:endParaRPr/>
          </a:p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elements from the real world are </a:t>
            </a:r>
            <a:r>
              <a:rPr lang="en-US"/>
              <a:t>rearranged</a:t>
            </a: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 into a credible appearance of events that did not happen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“photoshopping” of images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en-US"/>
              <a:t>deep fakes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 - deep learning to generate fake videos from existing footage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Autotune for singers</a:t>
            </a:r>
            <a:endParaRPr/>
          </a:p>
        </p:txBody>
      </p:sp>
      <p:sp>
        <p:nvSpPr>
          <p:cNvPr id="443" name="Google Shape;443;p46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/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49" name="Google Shape;449;p4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60350" lvl="0" marL="2857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950"/>
              <a:buChar char="●"/>
            </a:pPr>
            <a:r>
              <a:rPr b="0" lang="en-US" sz="1400">
                <a:latin typeface="Arial Rounded"/>
                <a:ea typeface="Arial Rounded"/>
                <a:cs typeface="Arial Rounded"/>
                <a:sym typeface="Arial Rounded"/>
              </a:rPr>
              <a:t>Marcus Tönnis, David A. Plecher, and Gudrun Klinker. 2013. Survey Representing information - Classifying the Augmented Reality presentation space. Comput. Graph. 37, 8 (December 2013), 997-1011. DOI=10.1016/j.cag.2013.09.002 </a:t>
            </a:r>
            <a:r>
              <a:rPr b="0" lang="en-US" sz="1400" u="sng">
                <a:solidFill>
                  <a:schemeClr val="hlink"/>
                </a:solidFill>
                <a:latin typeface="Arial Rounded"/>
                <a:ea typeface="Arial Rounded"/>
                <a:cs typeface="Arial Rounded"/>
                <a:sym typeface="Arial Rounded"/>
                <a:hlinkClick r:id="rId3"/>
              </a:rPr>
              <a:t>http://dx.doi.org/10.1016/j.cag.2013.09.002</a:t>
            </a:r>
            <a:endParaRPr b="0" sz="1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950"/>
              <a:buChar char="●"/>
            </a:pPr>
            <a:r>
              <a:rPr b="0" lang="en-US" sz="1400">
                <a:latin typeface="Arial Rounded"/>
                <a:ea typeface="Arial Rounded"/>
                <a:cs typeface="Arial Rounded"/>
                <a:sym typeface="Arial Rounded"/>
              </a:rPr>
              <a:t>Y. Ariyana and A. I. Wuryandari, "</a:t>
            </a:r>
            <a:r>
              <a:rPr b="0" lang="en-US" sz="1400" u="sng">
                <a:solidFill>
                  <a:schemeClr val="hlink"/>
                </a:solidFill>
                <a:latin typeface="Arial Rounded"/>
                <a:ea typeface="Arial Rounded"/>
                <a:cs typeface="Arial Rounded"/>
                <a:sym typeface="Arial Rounded"/>
                <a:hlinkClick r:id="rId4"/>
              </a:rPr>
              <a:t>Basic 3D interaction techniques in Augmented Reality</a:t>
            </a:r>
            <a:r>
              <a:rPr b="0" lang="en-US" sz="1400">
                <a:latin typeface="Arial Rounded"/>
                <a:ea typeface="Arial Rounded"/>
                <a:cs typeface="Arial Rounded"/>
                <a:sym typeface="Arial Rounded"/>
              </a:rPr>
              <a:t>," 2012 International Conference on System Engineering and Technology (ICSET), Bandung, 2012, pp. 1-6. doi: 10.1109/ICSEngT.2012.6339281</a:t>
            </a:r>
            <a:endParaRPr b="0" sz="14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0" name="Google Shape;450;p47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/>
          </a:p>
        </p:txBody>
      </p:sp>
      <p:sp>
        <p:nvSpPr>
          <p:cNvPr id="456" name="Google Shape;456;p4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Concepts and Terms</a:t>
            </a:r>
            <a:endParaRPr/>
          </a:p>
        </p:txBody>
      </p:sp>
      <p:sp>
        <p:nvSpPr>
          <p:cNvPr id="463" name="Google Shape;463;p4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64" name="Google Shape;464;p49"/>
          <p:cNvSpPr txBox="1"/>
          <p:nvPr>
            <p:ph idx="12" type="sldNum"/>
          </p:nvPr>
        </p:nvSpPr>
        <p:spPr>
          <a:xfrm rot="5251">
            <a:off x="8916910" y="6529254"/>
            <a:ext cx="148196" cy="162192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Summary</a:t>
            </a:r>
            <a:endParaRPr/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174977" lvl="1" marL="93697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42A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50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5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78" name="Google Shape;478;p51"/>
          <p:cNvSpPr txBox="1"/>
          <p:nvPr>
            <p:ph idx="12" type="sldNum"/>
          </p:nvPr>
        </p:nvSpPr>
        <p:spPr>
          <a:xfrm rot="45817">
            <a:off x="8897929" y="6529253"/>
            <a:ext cx="187785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Criteria</a:t>
            </a:r>
            <a:endParaRPr/>
          </a:p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549275" y="0"/>
            <a:ext cx="80422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Pre-Test</a:t>
            </a:r>
            <a:endParaRPr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Augmented Reality &amp; Information Presentation</a:t>
            </a:r>
            <a:endParaRPr/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relation virtual information - physical environment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temporality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dimensionality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 of reference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mounting/registration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type of reference</a:t>
            </a:r>
            <a:endParaRPr/>
          </a:p>
        </p:txBody>
      </p:sp>
      <p:sp>
        <p:nvSpPr>
          <p:cNvPr id="130" name="Google Shape;130;p14"/>
          <p:cNvSpPr txBox="1"/>
          <p:nvPr>
            <p:ph idx="12" type="sldNum"/>
          </p:nvPr>
        </p:nvSpPr>
        <p:spPr>
          <a:xfrm rot="45817">
            <a:off x="8917723" y="6529253"/>
            <a:ext cx="148197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Terminology</a:t>
            </a:r>
            <a:endParaRPr/>
          </a:p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Virtual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sensory perception delivered from computational devices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computational devices replace aspects of the real-world environment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participant is situated in a (partially) virtual world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Augmented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computational devices provide supplementary information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superimposed on the real-world environment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Mixed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intermingling of physical world and virtual world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Diminished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partial percepts of the real world are removed from the user’s input</a:t>
            </a:r>
            <a:endParaRPr/>
          </a:p>
        </p:txBody>
      </p:sp>
      <p:sp>
        <p:nvSpPr>
          <p:cNvPr id="137" name="Google Shape;137;p15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History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Current Technology</a:t>
            </a:r>
            <a:endParaRPr/>
          </a:p>
        </p:txBody>
      </p:sp>
      <p:sp>
        <p:nvSpPr>
          <p:cNvPr id="144" name="Google Shape;144;p16"/>
          <p:cNvSpPr txBox="1"/>
          <p:nvPr>
            <p:ph idx="12" type="sldNum"/>
          </p:nvPr>
        </p:nvSpPr>
        <p:spPr>
          <a:xfrm rot="45817">
            <a:off x="8922650" y="6529253"/>
            <a:ext cx="138343" cy="162193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